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75aca97f57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75aca97f57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75aca97f57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75aca97f57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73976fe67e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173976fe67e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73976fe67e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173976fe67e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175aca97f57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175aca97f57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3D Shape Estimation of Transparent Objects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4c939463d1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14c939463d1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75aca97f57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175aca97f57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75aca97f57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175aca97f57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75aca97f57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175aca97f57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75aca97f57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175aca97f57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14c939463d1_19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14c939463d1_19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4c939463d1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14c939463d1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75aca97f57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175aca97f57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3D Shape Estimation of Transparent Objects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4c939463d1_19_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4c939463d1_19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4c939463d1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14c939463d1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4c939463d1_19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14c939463d1_19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4c939463d1_19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14c939463d1_19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14c939463d1_19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14c939463d1_19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14c939463d1_19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14c939463d1_19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175aca97f57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175aca97f57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14c939463d1_19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14c939463d1_19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73976fe67e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73976fe67e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173976fe67e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173976fe67e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14c939463d1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14c939463d1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173976fe67e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173976fe67e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173976fe67e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173976fe67e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173976fe67e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173976fe67e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173976fe67e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173976fe67e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173976fe67e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173976fe67e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173976fe67e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173976fe67e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173976fe67e_0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173976fe67e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173976fe67e_0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173976fe67e_0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173976fe67e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173976fe67e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173976fe67e_0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173976fe67e_0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173976fe67e_0_2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173976fe67e_0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173976fe67e_0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173976fe67e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173976fe67e_0_2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173976fe67e_0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175aca97f57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175aca97f57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175aca97f57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175aca97f57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3D Shape Estimation of Transparent Objects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173976fe67e_0_2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173976fe67e_0_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73976fe67e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173976fe67e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73976fe67e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173976fe67e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173976fe67e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173976fe67e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173976fe67e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173976fe67e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173976fe67e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173976fe67e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6.png"/><Relationship Id="rId4" Type="http://schemas.openxmlformats.org/officeDocument/2006/relationships/image" Target="../media/image6.png"/><Relationship Id="rId5" Type="http://schemas.openxmlformats.org/officeDocument/2006/relationships/image" Target="../media/image1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11.png"/><Relationship Id="rId5" Type="http://schemas.openxmlformats.org/officeDocument/2006/relationships/image" Target="../media/image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2.png"/><Relationship Id="rId4" Type="http://schemas.openxmlformats.org/officeDocument/2006/relationships/image" Target="../media/image28.png"/><Relationship Id="rId5" Type="http://schemas.openxmlformats.org/officeDocument/2006/relationships/image" Target="../media/image2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0.png"/><Relationship Id="rId4" Type="http://schemas.openxmlformats.org/officeDocument/2006/relationships/image" Target="../media/image2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4.png"/><Relationship Id="rId4" Type="http://schemas.openxmlformats.org/officeDocument/2006/relationships/image" Target="../media/image6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0.png"/><Relationship Id="rId4" Type="http://schemas.openxmlformats.org/officeDocument/2006/relationships/image" Target="../media/image3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6.png"/><Relationship Id="rId4" Type="http://schemas.openxmlformats.org/officeDocument/2006/relationships/image" Target="../media/image3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11" Type="http://schemas.openxmlformats.org/officeDocument/2006/relationships/image" Target="../media/image41.png"/><Relationship Id="rId10" Type="http://schemas.openxmlformats.org/officeDocument/2006/relationships/image" Target="../media/image42.png"/><Relationship Id="rId12" Type="http://schemas.openxmlformats.org/officeDocument/2006/relationships/image" Target="../media/image39.png"/><Relationship Id="rId9" Type="http://schemas.openxmlformats.org/officeDocument/2006/relationships/image" Target="../media/image38.png"/><Relationship Id="rId5" Type="http://schemas.openxmlformats.org/officeDocument/2006/relationships/image" Target="../media/image43.png"/><Relationship Id="rId6" Type="http://schemas.openxmlformats.org/officeDocument/2006/relationships/image" Target="../media/image35.png"/><Relationship Id="rId7" Type="http://schemas.openxmlformats.org/officeDocument/2006/relationships/image" Target="../media/image44.png"/><Relationship Id="rId8" Type="http://schemas.openxmlformats.org/officeDocument/2006/relationships/image" Target="../media/image3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0.png"/><Relationship Id="rId4" Type="http://schemas.openxmlformats.org/officeDocument/2006/relationships/image" Target="../media/image4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5.png"/><Relationship Id="rId4" Type="http://schemas.openxmlformats.org/officeDocument/2006/relationships/image" Target="../media/image5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9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2.png"/><Relationship Id="rId4" Type="http://schemas.openxmlformats.org/officeDocument/2006/relationships/image" Target="../media/image48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2.png"/><Relationship Id="rId4" Type="http://schemas.openxmlformats.org/officeDocument/2006/relationships/image" Target="../media/image48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4.png"/><Relationship Id="rId4" Type="http://schemas.openxmlformats.org/officeDocument/2006/relationships/image" Target="../media/image55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6.png"/><Relationship Id="rId4" Type="http://schemas.openxmlformats.org/officeDocument/2006/relationships/image" Target="../media/image58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61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6.png"/><Relationship Id="rId4" Type="http://schemas.openxmlformats.org/officeDocument/2006/relationships/image" Target="../media/image60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6.png"/><Relationship Id="rId4" Type="http://schemas.openxmlformats.org/officeDocument/2006/relationships/image" Target="../media/image5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8.png"/><Relationship Id="rId4" Type="http://schemas.openxmlformats.org/officeDocument/2006/relationships/image" Target="../media/image10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59.png"/><Relationship Id="rId4" Type="http://schemas.openxmlformats.org/officeDocument/2006/relationships/image" Target="../media/image60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62.png"/><Relationship Id="rId4" Type="http://schemas.openxmlformats.org/officeDocument/2006/relationships/image" Target="../media/image63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51.png"/><Relationship Id="rId4" Type="http://schemas.openxmlformats.org/officeDocument/2006/relationships/image" Target="../media/image46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63.png"/><Relationship Id="rId4" Type="http://schemas.openxmlformats.org/officeDocument/2006/relationships/image" Target="../media/image46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hyperlink" Target="mailto:daniel.sikar@city.ac.uk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0" y="560875"/>
            <a:ext cx="8520600" cy="7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360"/>
              <a:t>FRE mini-talks</a:t>
            </a:r>
            <a:endParaRPr sz="4360"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15546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400"/>
              <a:t>My OOD journey so far - 2019/2022</a:t>
            </a:r>
            <a:endParaRPr b="1" sz="3400"/>
          </a:p>
        </p:txBody>
      </p:sp>
      <p:sp>
        <p:nvSpPr>
          <p:cNvPr id="56" name="Google Shape;56;p13"/>
          <p:cNvSpPr txBox="1"/>
          <p:nvPr>
            <p:ph idx="1" type="subTitle"/>
          </p:nvPr>
        </p:nvSpPr>
        <p:spPr>
          <a:xfrm>
            <a:off x="457200" y="2619375"/>
            <a:ext cx="8520600" cy="213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/>
              <a:t>Daniel Sikar</a:t>
            </a:r>
            <a:endParaRPr b="1" sz="2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/>
              <a:t>PhD Candidate City University of London</a:t>
            </a:r>
            <a:endParaRPr b="1" sz="2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/>
              <a:t>Robust Water Segmentation Researcher - Fujitsu Research of Europe</a:t>
            </a:r>
            <a:endParaRPr b="1" sz="2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Evaluation of self-driving cars using CNNs in the rain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Conclusions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Small is better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Models are quick to train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CNN geometry </a:t>
            </a:r>
            <a:r>
              <a:rPr b="1" lang="en"/>
              <a:t>matters</a:t>
            </a:r>
            <a:endParaRPr b="1"/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45720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https://github.com/dsikar/sdsandbox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3"/>
          <p:cNvSpPr txBox="1"/>
          <p:nvPr>
            <p:ph type="title"/>
          </p:nvPr>
        </p:nvSpPr>
        <p:spPr>
          <a:xfrm>
            <a:off x="311700" y="2401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Evaluation of self-driving cars using CNNs in the rain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23"/>
          <p:cNvSpPr txBox="1"/>
          <p:nvPr>
            <p:ph idx="1" type="body"/>
          </p:nvPr>
        </p:nvSpPr>
        <p:spPr>
          <a:xfrm>
            <a:off x="311700" y="8128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Conclusions - Small is </a:t>
            </a:r>
            <a:r>
              <a:rPr b="1" lang="en"/>
              <a:t>better</a:t>
            </a:r>
            <a:endParaRPr b="1"/>
          </a:p>
        </p:txBody>
      </p:sp>
      <p:pic>
        <p:nvPicPr>
          <p:cNvPr id="142" name="Google Shape;14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150" y="1274425"/>
            <a:ext cx="7631524" cy="1920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5750" y="3260713"/>
            <a:ext cx="7092499" cy="112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70625" y="4390100"/>
            <a:ext cx="6796551" cy="46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150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7750" y="1213700"/>
            <a:ext cx="4748501" cy="3561376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4"/>
          <p:cNvSpPr txBox="1"/>
          <p:nvPr>
            <p:ph type="title"/>
          </p:nvPr>
        </p:nvSpPr>
        <p:spPr>
          <a:xfrm>
            <a:off x="311700" y="2401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Evaluation of self-driving cars using CNNs in the rain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24"/>
          <p:cNvSpPr txBox="1"/>
          <p:nvPr>
            <p:ph idx="1" type="body"/>
          </p:nvPr>
        </p:nvSpPr>
        <p:spPr>
          <a:xfrm>
            <a:off x="311700" y="8128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Conclusions - Models are quick to train</a:t>
            </a:r>
            <a:endParaRPr b="1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158" name="Google Shape;15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526491"/>
            <a:ext cx="8260799" cy="2316484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5"/>
          <p:cNvSpPr txBox="1"/>
          <p:nvPr>
            <p:ph type="title"/>
          </p:nvPr>
        </p:nvSpPr>
        <p:spPr>
          <a:xfrm>
            <a:off x="311700" y="2401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Evaluation of self-driving cars using CNNs in the rain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25"/>
          <p:cNvSpPr txBox="1"/>
          <p:nvPr>
            <p:ph idx="1" type="body"/>
          </p:nvPr>
        </p:nvSpPr>
        <p:spPr>
          <a:xfrm>
            <a:off x="311700" y="8128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Conclusions - Geometry matters</a:t>
            </a:r>
            <a:endParaRPr b="1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400">
                <a:solidFill>
                  <a:schemeClr val="dk2"/>
                </a:solidFill>
              </a:rPr>
              <a:t>My OOD journey so far - 2019/2022</a:t>
            </a:r>
            <a:endParaRPr/>
          </a:p>
        </p:txBody>
      </p:sp>
      <p:sp>
        <p:nvSpPr>
          <p:cNvPr id="166" name="Google Shape;166;p26"/>
          <p:cNvSpPr txBox="1"/>
          <p:nvPr>
            <p:ph idx="1" type="body"/>
          </p:nvPr>
        </p:nvSpPr>
        <p:spPr>
          <a:xfrm>
            <a:off x="311700" y="1658700"/>
            <a:ext cx="8520600" cy="220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Evaluation of self-driving cars using CNNs in the rain</a:t>
            </a:r>
            <a:r>
              <a:rPr b="1" lang="en"/>
              <a:t> 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en"/>
              <a:t>3D Shape Estimation of Transparent Objects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Evaluation of autonomous systems under data distribution shifts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3D Shape Estimation of Transparent Objects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173" name="Google Shape;17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7650" y="1101248"/>
            <a:ext cx="6000974" cy="3364650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7"/>
          <p:cNvSpPr txBox="1"/>
          <p:nvPr/>
        </p:nvSpPr>
        <p:spPr>
          <a:xfrm>
            <a:off x="1456050" y="4599400"/>
            <a:ext cx="4229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RGB-D cameras, Intellisense D415, Zivid One+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3D Shape Estimation of Transparent Objects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81" name="Google Shape;181;p28"/>
          <p:cNvSpPr txBox="1"/>
          <p:nvPr/>
        </p:nvSpPr>
        <p:spPr>
          <a:xfrm>
            <a:off x="1456050" y="4599400"/>
            <a:ext cx="4229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RGB-D cameras, Intellisense D415, Zivid One+</a:t>
            </a:r>
            <a:endParaRPr/>
          </a:p>
        </p:txBody>
      </p:sp>
      <p:pic>
        <p:nvPicPr>
          <p:cNvPr id="182" name="Google Shape;18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6050" y="1122800"/>
            <a:ext cx="5987342" cy="33579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3D Shape Estimation of Transparent Objects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89" name="Google Shape;189;p29"/>
          <p:cNvSpPr txBox="1"/>
          <p:nvPr/>
        </p:nvSpPr>
        <p:spPr>
          <a:xfrm>
            <a:off x="415250" y="3850450"/>
            <a:ext cx="6509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RGB-D - noise due to physical properties of transparent objects</a:t>
            </a:r>
            <a:endParaRPr/>
          </a:p>
        </p:txBody>
      </p:sp>
      <p:pic>
        <p:nvPicPr>
          <p:cNvPr id="190" name="Google Shape;19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250" y="1465501"/>
            <a:ext cx="7961049" cy="207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0"/>
          <p:cNvSpPr txBox="1"/>
          <p:nvPr>
            <p:ph type="title"/>
          </p:nvPr>
        </p:nvSpPr>
        <p:spPr>
          <a:xfrm>
            <a:off x="311700" y="2357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3D Shape Estimation of Transparent Objects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197" name="Google Shape;19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3875" y="863550"/>
            <a:ext cx="4695938" cy="3416401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30"/>
          <p:cNvSpPr txBox="1"/>
          <p:nvPr/>
        </p:nvSpPr>
        <p:spPr>
          <a:xfrm>
            <a:off x="574925" y="4566375"/>
            <a:ext cx="5143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Sajjan et. al 2019, https://arxiv.org/pdf/1910.02550.pdf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1"/>
          <p:cNvSpPr txBox="1"/>
          <p:nvPr>
            <p:ph type="title"/>
          </p:nvPr>
        </p:nvSpPr>
        <p:spPr>
          <a:xfrm>
            <a:off x="311700" y="2137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3D Shape Estimation of Transparent Objects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205" name="Google Shape;205;p31"/>
          <p:cNvSpPr txBox="1"/>
          <p:nvPr/>
        </p:nvSpPr>
        <p:spPr>
          <a:xfrm>
            <a:off x="415250" y="4434175"/>
            <a:ext cx="6509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6" name="Google Shape;20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0350" y="898475"/>
            <a:ext cx="5062838" cy="3535700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31"/>
          <p:cNvSpPr txBox="1"/>
          <p:nvPr/>
        </p:nvSpPr>
        <p:spPr>
          <a:xfrm>
            <a:off x="263500" y="4626475"/>
            <a:ext cx="8260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Solution, scale Zivid One+ distribution, to approximate D415 distribution, to apply Cleargrasp pipeline</a:t>
            </a:r>
            <a:endParaRPr sz="11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197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Related Work</a:t>
            </a:r>
            <a:endParaRPr/>
          </a:p>
        </p:txBody>
      </p:sp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421" y="883100"/>
            <a:ext cx="2367926" cy="3377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75625" y="815025"/>
            <a:ext cx="4619951" cy="166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75625" y="2524800"/>
            <a:ext cx="4587575" cy="1803675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390404" y="4373400"/>
            <a:ext cx="3290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Bojarski et al., 2017 - End to End Learning for Self-Driving Cars</a:t>
            </a:r>
            <a:endParaRPr sz="1100"/>
          </a:p>
        </p:txBody>
      </p:sp>
      <p:sp>
        <p:nvSpPr>
          <p:cNvPr id="67" name="Google Shape;67;p14"/>
          <p:cNvSpPr txBox="1"/>
          <p:nvPr/>
        </p:nvSpPr>
        <p:spPr>
          <a:xfrm>
            <a:off x="3775625" y="4328475"/>
            <a:ext cx="49875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LeCun </a:t>
            </a:r>
            <a:r>
              <a:rPr lang="en" sz="1100"/>
              <a:t>et al., 2004 - Autonomous Off-Road Vehicle Control using End-to-End Learning</a:t>
            </a:r>
            <a:endParaRPr sz="11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2"/>
          <p:cNvSpPr txBox="1"/>
          <p:nvPr>
            <p:ph type="title"/>
          </p:nvPr>
        </p:nvSpPr>
        <p:spPr>
          <a:xfrm>
            <a:off x="263500" y="290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3D Shape Estimation of Transparent Objects</a:t>
            </a:r>
            <a:endParaRPr/>
          </a:p>
        </p:txBody>
      </p:sp>
      <p:sp>
        <p:nvSpPr>
          <p:cNvPr id="213" name="Google Shape;213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214" name="Google Shape;214;p32"/>
          <p:cNvSpPr txBox="1"/>
          <p:nvPr/>
        </p:nvSpPr>
        <p:spPr>
          <a:xfrm>
            <a:off x="263500" y="4626475"/>
            <a:ext cx="8260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Solution, scale Zivid One+ distribution, to approximate D415 </a:t>
            </a:r>
            <a:r>
              <a:rPr lang="en" sz="1100"/>
              <a:t>distribution</a:t>
            </a:r>
            <a:r>
              <a:rPr lang="en" sz="1100"/>
              <a:t>, to apply Cleargrasp pipeline</a:t>
            </a:r>
            <a:endParaRPr sz="1100"/>
          </a:p>
        </p:txBody>
      </p:sp>
      <p:pic>
        <p:nvPicPr>
          <p:cNvPr id="215" name="Google Shape;21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225" y="1152475"/>
            <a:ext cx="8689551" cy="124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2530397"/>
            <a:ext cx="5792000" cy="201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81750" y="2703073"/>
            <a:ext cx="2058475" cy="1083800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32"/>
          <p:cNvSpPr txBox="1"/>
          <p:nvPr/>
        </p:nvSpPr>
        <p:spPr>
          <a:xfrm>
            <a:off x="6374950" y="3837225"/>
            <a:ext cx="2286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Where sf is the </a:t>
            </a:r>
            <a:r>
              <a:rPr lang="en" sz="900"/>
              <a:t>scaling</a:t>
            </a:r>
            <a:r>
              <a:rPr lang="en" sz="900"/>
              <a:t> factor hs is the histogram shift factor, Zid is the Zivid One+ input depth and Szid is the Scaled Zid.</a:t>
            </a:r>
            <a:endParaRPr sz="9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400">
                <a:solidFill>
                  <a:schemeClr val="dk2"/>
                </a:solidFill>
              </a:rPr>
              <a:t>My OOD journey so far - 2019/2022</a:t>
            </a:r>
            <a:endParaRPr/>
          </a:p>
        </p:txBody>
      </p:sp>
      <p:sp>
        <p:nvSpPr>
          <p:cNvPr id="224" name="Google Shape;224;p33"/>
          <p:cNvSpPr txBox="1"/>
          <p:nvPr>
            <p:ph idx="1" type="body"/>
          </p:nvPr>
        </p:nvSpPr>
        <p:spPr>
          <a:xfrm>
            <a:off x="311700" y="1658700"/>
            <a:ext cx="8520600" cy="220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Evaluation of self-driving cars using CNNs in the rain</a:t>
            </a:r>
            <a:r>
              <a:rPr b="1" lang="en"/>
              <a:t> 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3D Shape Estimation of Transparent Objects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en"/>
              <a:t>Evaluation of autonomous systems under data distribution shifts</a:t>
            </a:r>
            <a:endParaRPr b="1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4"/>
          <p:cNvSpPr txBox="1"/>
          <p:nvPr>
            <p:ph type="title"/>
          </p:nvPr>
        </p:nvSpPr>
        <p:spPr>
          <a:xfrm>
            <a:off x="311700" y="329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Choosing next generation tools</a:t>
            </a:r>
            <a:endParaRPr/>
          </a:p>
        </p:txBody>
      </p:sp>
      <p:sp>
        <p:nvSpPr>
          <p:cNvPr id="230" name="Google Shape;230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231" name="Google Shape;23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7863" y="2838474"/>
            <a:ext cx="6232075" cy="177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0621" y="834324"/>
            <a:ext cx="6714005" cy="1882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type="title"/>
          </p:nvPr>
        </p:nvSpPr>
        <p:spPr>
          <a:xfrm>
            <a:off x="345700" y="193275"/>
            <a:ext cx="8520600" cy="9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Goal - In the context of autonomous systems, determine what data distribution is safe to use </a:t>
            </a:r>
            <a:endParaRPr/>
          </a:p>
        </p:txBody>
      </p:sp>
      <p:sp>
        <p:nvSpPr>
          <p:cNvPr id="238" name="Google Shape;238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239" name="Google Shape;23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92" y="1348274"/>
            <a:ext cx="8336532" cy="314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5700" y="1456812"/>
            <a:ext cx="5764535" cy="29227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6"/>
          <p:cNvSpPr txBox="1"/>
          <p:nvPr>
            <p:ph type="title"/>
          </p:nvPr>
        </p:nvSpPr>
        <p:spPr>
          <a:xfrm>
            <a:off x="311700" y="329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Related Work</a:t>
            </a:r>
            <a:endParaRPr/>
          </a:p>
        </p:txBody>
      </p:sp>
      <p:sp>
        <p:nvSpPr>
          <p:cNvPr id="246" name="Google Shape;246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247" name="Google Shape;247;p36"/>
          <p:cNvSpPr txBox="1"/>
          <p:nvPr/>
        </p:nvSpPr>
        <p:spPr>
          <a:xfrm>
            <a:off x="717000" y="3866925"/>
            <a:ext cx="2769000" cy="4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50">
                <a:solidFill>
                  <a:schemeClr val="dk1"/>
                </a:solidFill>
              </a:rPr>
              <a:t>Ovadia et al., NeurIPS 2019</a:t>
            </a:r>
            <a:endParaRPr/>
          </a:p>
        </p:txBody>
      </p:sp>
      <p:pic>
        <p:nvPicPr>
          <p:cNvPr id="248" name="Google Shape;24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1900" y="1309274"/>
            <a:ext cx="7667362" cy="2150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7"/>
          <p:cNvSpPr txBox="1"/>
          <p:nvPr>
            <p:ph type="title"/>
          </p:nvPr>
        </p:nvSpPr>
        <p:spPr>
          <a:xfrm>
            <a:off x="311700" y="1796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 - Shift distribution and compute accuracy</a:t>
            </a:r>
            <a:endParaRPr/>
          </a:p>
        </p:txBody>
      </p:sp>
      <p:sp>
        <p:nvSpPr>
          <p:cNvPr id="254" name="Google Shape;254;p37"/>
          <p:cNvSpPr txBox="1"/>
          <p:nvPr>
            <p:ph idx="1" type="body"/>
          </p:nvPr>
        </p:nvSpPr>
        <p:spPr>
          <a:xfrm>
            <a:off x="346350" y="11320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255" name="Google Shape;25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1813" y="917275"/>
            <a:ext cx="8369651" cy="18688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16375" y="2951012"/>
            <a:ext cx="5170977" cy="198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8"/>
          <p:cNvSpPr txBox="1"/>
          <p:nvPr>
            <p:ph type="title"/>
          </p:nvPr>
        </p:nvSpPr>
        <p:spPr>
          <a:xfrm>
            <a:off x="311700" y="1796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 - distribution shift</a:t>
            </a:r>
            <a:endParaRPr/>
          </a:p>
        </p:txBody>
      </p:sp>
      <p:sp>
        <p:nvSpPr>
          <p:cNvPr id="262" name="Google Shape;262;p38"/>
          <p:cNvSpPr txBox="1"/>
          <p:nvPr>
            <p:ph idx="1" type="body"/>
          </p:nvPr>
        </p:nvSpPr>
        <p:spPr>
          <a:xfrm>
            <a:off x="346350" y="11320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263" name="Google Shape;263;p38"/>
          <p:cNvSpPr txBox="1"/>
          <p:nvPr/>
        </p:nvSpPr>
        <p:spPr>
          <a:xfrm>
            <a:off x="270300" y="4798500"/>
            <a:ext cx="8260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Evaluation of Convolutional Neural Networks Under Data Distribution Shifts</a:t>
            </a:r>
            <a:endParaRPr sz="800"/>
          </a:p>
        </p:txBody>
      </p:sp>
      <p:pic>
        <p:nvPicPr>
          <p:cNvPr id="264" name="Google Shape;26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4450" y="1132049"/>
            <a:ext cx="8116649" cy="157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0050" y="3177424"/>
            <a:ext cx="4833950" cy="1154775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38"/>
          <p:cNvSpPr txBox="1"/>
          <p:nvPr/>
        </p:nvSpPr>
        <p:spPr>
          <a:xfrm>
            <a:off x="5334000" y="3132450"/>
            <a:ext cx="33204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Where RGBis is the RGB intensity shift function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I</a:t>
            </a:r>
            <a:r>
              <a:rPr lang="en" sz="1000"/>
              <a:t> is the RGB image pixel matrix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en" sz="1000">
                <a:solidFill>
                  <a:schemeClr val="dk1"/>
                </a:solidFill>
              </a:rPr>
              <a:t>S is the shift quantity to be added to each pixel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Iimin is the RGB lower value limit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en" sz="1000">
                <a:solidFill>
                  <a:schemeClr val="dk1"/>
                </a:solidFill>
              </a:rPr>
              <a:t>Iimax is the RGB upper value limit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j are the dimensions of I 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k are the elements of of j 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S takes both negative and positive values</a:t>
            </a:r>
            <a:endParaRPr sz="10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9"/>
          <p:cNvSpPr txBox="1"/>
          <p:nvPr>
            <p:ph type="title"/>
          </p:nvPr>
        </p:nvSpPr>
        <p:spPr>
          <a:xfrm>
            <a:off x="311700" y="2205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Error and Distance Metrics</a:t>
            </a:r>
            <a:endParaRPr/>
          </a:p>
        </p:txBody>
      </p:sp>
      <p:sp>
        <p:nvSpPr>
          <p:cNvPr id="272" name="Google Shape;272;p39"/>
          <p:cNvSpPr txBox="1"/>
          <p:nvPr>
            <p:ph idx="1" type="body"/>
          </p:nvPr>
        </p:nvSpPr>
        <p:spPr>
          <a:xfrm>
            <a:off x="623400" y="11813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273" name="Google Shape;27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8300" y="1019250"/>
            <a:ext cx="2906375" cy="334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71413" y="1152463"/>
            <a:ext cx="1095375" cy="67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49688" y="1152475"/>
            <a:ext cx="2981325" cy="40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48888" y="1756575"/>
            <a:ext cx="2638425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3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887925" y="2314650"/>
            <a:ext cx="2190750" cy="59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3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875898" y="945600"/>
            <a:ext cx="10909" cy="21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3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849688" y="2295938"/>
            <a:ext cx="1381125" cy="43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3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575213" y="3033850"/>
            <a:ext cx="1647825" cy="43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3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309438" y="3033850"/>
            <a:ext cx="2447925" cy="5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39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849700" y="3667313"/>
            <a:ext cx="3733800" cy="58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0"/>
          <p:cNvSpPr txBox="1"/>
          <p:nvPr>
            <p:ph type="title"/>
          </p:nvPr>
        </p:nvSpPr>
        <p:spPr>
          <a:xfrm>
            <a:off x="311700" y="1796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 - Distance between random image pairs</a:t>
            </a:r>
            <a:endParaRPr/>
          </a:p>
        </p:txBody>
      </p:sp>
      <p:sp>
        <p:nvSpPr>
          <p:cNvPr id="288" name="Google Shape;288;p40"/>
          <p:cNvSpPr txBox="1"/>
          <p:nvPr>
            <p:ph idx="1" type="body"/>
          </p:nvPr>
        </p:nvSpPr>
        <p:spPr>
          <a:xfrm>
            <a:off x="346350" y="11320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289" name="Google Shape;28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6949" y="734825"/>
            <a:ext cx="5430099" cy="4210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1"/>
          <p:cNvSpPr txBox="1"/>
          <p:nvPr>
            <p:ph type="title"/>
          </p:nvPr>
        </p:nvSpPr>
        <p:spPr>
          <a:xfrm>
            <a:off x="311700" y="329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Related Work</a:t>
            </a:r>
            <a:endParaRPr/>
          </a:p>
        </p:txBody>
      </p:sp>
      <p:sp>
        <p:nvSpPr>
          <p:cNvPr id="295" name="Google Shape;295;p4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296" name="Google Shape;296;p41"/>
          <p:cNvSpPr txBox="1"/>
          <p:nvPr/>
        </p:nvSpPr>
        <p:spPr>
          <a:xfrm>
            <a:off x="263500" y="4737250"/>
            <a:ext cx="8260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Evaluation of Convolutional Neural Networks Under Data Distribution Shifts</a:t>
            </a:r>
            <a:endParaRPr sz="800"/>
          </a:p>
        </p:txBody>
      </p:sp>
      <p:pic>
        <p:nvPicPr>
          <p:cNvPr id="297" name="Google Shape;297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563" y="937100"/>
            <a:ext cx="7762875" cy="1933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863" y="2796850"/>
            <a:ext cx="7628076" cy="189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/>
          <p:nvPr>
            <p:ph type="title"/>
          </p:nvPr>
        </p:nvSpPr>
        <p:spPr>
          <a:xfrm>
            <a:off x="311700" y="2001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MSc Data Science</a:t>
            </a:r>
            <a:endParaRPr/>
          </a:p>
        </p:txBody>
      </p:sp>
      <p:sp>
        <p:nvSpPr>
          <p:cNvPr id="73" name="Google Shape;73;p15"/>
          <p:cNvSpPr txBox="1"/>
          <p:nvPr>
            <p:ph idx="1" type="body"/>
          </p:nvPr>
        </p:nvSpPr>
        <p:spPr>
          <a:xfrm>
            <a:off x="372950" y="7728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Evaluation of self-driving cars using CNNs in the rain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96" y="1297200"/>
            <a:ext cx="4012126" cy="308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6750" y="1332025"/>
            <a:ext cx="4292275" cy="1280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47500" y="2662650"/>
            <a:ext cx="3956049" cy="2285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2"/>
          <p:cNvSpPr txBox="1"/>
          <p:nvPr>
            <p:ph type="title"/>
          </p:nvPr>
        </p:nvSpPr>
        <p:spPr>
          <a:xfrm>
            <a:off x="311700" y="2842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Distribution shift results </a:t>
            </a:r>
            <a:endParaRPr/>
          </a:p>
        </p:txBody>
      </p:sp>
      <p:sp>
        <p:nvSpPr>
          <p:cNvPr id="304" name="Google Shape;304;p4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305" name="Google Shape;305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100" y="2623174"/>
            <a:ext cx="8133750" cy="1723975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42"/>
          <p:cNvSpPr txBox="1"/>
          <p:nvPr/>
        </p:nvSpPr>
        <p:spPr>
          <a:xfrm>
            <a:off x="462100" y="929975"/>
            <a:ext cx="65556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</a:rPr>
              <a:t>10 million + predictions</a:t>
            </a:r>
            <a:endParaRPr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</a:rPr>
              <a:t>~1400 frames x 241 shifts x </a:t>
            </a:r>
            <a:endParaRPr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>
                <a:solidFill>
                  <a:schemeClr val="dk1"/>
                </a:solidFill>
              </a:rPr>
              <a:t>(RGB Space + YUV Space)</a:t>
            </a:r>
            <a:endParaRPr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3"/>
          <p:cNvSpPr txBox="1"/>
          <p:nvPr>
            <p:ph type="title"/>
          </p:nvPr>
        </p:nvSpPr>
        <p:spPr>
          <a:xfrm>
            <a:off x="311700" y="411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Methods - shift distribution and compute accuracy</a:t>
            </a:r>
            <a:endParaRPr/>
          </a:p>
        </p:txBody>
      </p:sp>
      <p:sp>
        <p:nvSpPr>
          <p:cNvPr id="312" name="Google Shape;312;p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313" name="Google Shape;313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975" y="907550"/>
            <a:ext cx="9082025" cy="199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975" y="2808525"/>
            <a:ext cx="9082028" cy="199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4"/>
          <p:cNvSpPr txBox="1"/>
          <p:nvPr>
            <p:ph type="title"/>
          </p:nvPr>
        </p:nvSpPr>
        <p:spPr>
          <a:xfrm>
            <a:off x="311700" y="1631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RGB x YUV mean shift</a:t>
            </a:r>
            <a:endParaRPr/>
          </a:p>
        </p:txBody>
      </p:sp>
      <p:sp>
        <p:nvSpPr>
          <p:cNvPr id="320" name="Google Shape;320;p4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321" name="Google Shape;321;p44"/>
          <p:cNvSpPr txBox="1"/>
          <p:nvPr/>
        </p:nvSpPr>
        <p:spPr>
          <a:xfrm>
            <a:off x="263500" y="4737250"/>
            <a:ext cx="8260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Evaluation of Convolutional Neural Networks Under Data Distribution Shifts</a:t>
            </a:r>
            <a:endParaRPr sz="800"/>
          </a:p>
        </p:txBody>
      </p:sp>
      <p:pic>
        <p:nvPicPr>
          <p:cNvPr id="322" name="Google Shape;32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4445" y="827500"/>
            <a:ext cx="7210900" cy="3336650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44"/>
          <p:cNvSpPr txBox="1"/>
          <p:nvPr/>
        </p:nvSpPr>
        <p:spPr>
          <a:xfrm>
            <a:off x="808350" y="4250600"/>
            <a:ext cx="549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yrgb = 0.94xrgb + 140, yyuv = 0.34xyuv + 130</a:t>
            </a:r>
            <a:endParaRPr b="1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45"/>
          <p:cNvSpPr txBox="1"/>
          <p:nvPr>
            <p:ph type="title"/>
          </p:nvPr>
        </p:nvSpPr>
        <p:spPr>
          <a:xfrm>
            <a:off x="311700" y="1631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Steering prediction error metrics</a:t>
            </a:r>
            <a:endParaRPr/>
          </a:p>
        </p:txBody>
      </p:sp>
      <p:sp>
        <p:nvSpPr>
          <p:cNvPr id="329" name="Google Shape;329;p4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330" name="Google Shape;330;p45"/>
          <p:cNvSpPr txBox="1"/>
          <p:nvPr/>
        </p:nvSpPr>
        <p:spPr>
          <a:xfrm>
            <a:off x="263500" y="4737250"/>
            <a:ext cx="8260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Evaluation of Convolutional Neural Networks Under Data Distribution Shifts</a:t>
            </a:r>
            <a:endParaRPr sz="800"/>
          </a:p>
        </p:txBody>
      </p:sp>
      <p:pic>
        <p:nvPicPr>
          <p:cNvPr id="331" name="Google Shape;331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388" y="2561625"/>
            <a:ext cx="8187624" cy="198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5575" y="846513"/>
            <a:ext cx="7896651" cy="1523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46"/>
          <p:cNvSpPr txBox="1"/>
          <p:nvPr>
            <p:ph type="title"/>
          </p:nvPr>
        </p:nvSpPr>
        <p:spPr>
          <a:xfrm>
            <a:off x="311700" y="1631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Steering prediction error metrics - Generated Track</a:t>
            </a:r>
            <a:endParaRPr/>
          </a:p>
        </p:txBody>
      </p:sp>
      <p:sp>
        <p:nvSpPr>
          <p:cNvPr id="338" name="Google Shape;338;p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339" name="Google Shape;339;p46"/>
          <p:cNvSpPr txBox="1"/>
          <p:nvPr/>
        </p:nvSpPr>
        <p:spPr>
          <a:xfrm>
            <a:off x="263500" y="4737250"/>
            <a:ext cx="8260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Evaluation of Convolutional Neural Networks Under Data Distribution Shifts</a:t>
            </a:r>
            <a:endParaRPr sz="800"/>
          </a:p>
        </p:txBody>
      </p:sp>
      <p:pic>
        <p:nvPicPr>
          <p:cNvPr id="340" name="Google Shape;34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388" y="2561625"/>
            <a:ext cx="8187624" cy="198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5575" y="846513"/>
            <a:ext cx="7896651" cy="1523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47"/>
          <p:cNvSpPr txBox="1"/>
          <p:nvPr>
            <p:ph type="title"/>
          </p:nvPr>
        </p:nvSpPr>
        <p:spPr>
          <a:xfrm>
            <a:off x="311700" y="1631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Steering prediction error metrics - Generated Road</a:t>
            </a:r>
            <a:endParaRPr/>
          </a:p>
        </p:txBody>
      </p:sp>
      <p:sp>
        <p:nvSpPr>
          <p:cNvPr id="347" name="Google Shape;347;p4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348" name="Google Shape;348;p47"/>
          <p:cNvSpPr txBox="1"/>
          <p:nvPr/>
        </p:nvSpPr>
        <p:spPr>
          <a:xfrm>
            <a:off x="263500" y="4737250"/>
            <a:ext cx="8260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Ealuation of Convolutional Neural Networks Under Data Distribution Shifts</a:t>
            </a:r>
            <a:endParaRPr sz="800"/>
          </a:p>
        </p:txBody>
      </p:sp>
      <p:pic>
        <p:nvPicPr>
          <p:cNvPr id="349" name="Google Shape;349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2448" y="735825"/>
            <a:ext cx="6630238" cy="163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1300" y="2606347"/>
            <a:ext cx="8260800" cy="19625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48"/>
          <p:cNvSpPr txBox="1"/>
          <p:nvPr>
            <p:ph type="title"/>
          </p:nvPr>
        </p:nvSpPr>
        <p:spPr>
          <a:xfrm>
            <a:off x="311700" y="1631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Average RGB and YUV pixel intensity values</a:t>
            </a:r>
            <a:endParaRPr/>
          </a:p>
        </p:txBody>
      </p:sp>
      <p:sp>
        <p:nvSpPr>
          <p:cNvPr id="356" name="Google Shape;356;p4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357" name="Google Shape;357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1558" y="911113"/>
            <a:ext cx="8107243" cy="168206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8500" y="2725550"/>
            <a:ext cx="8363326" cy="175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49"/>
          <p:cNvSpPr txBox="1"/>
          <p:nvPr>
            <p:ph type="title"/>
          </p:nvPr>
        </p:nvSpPr>
        <p:spPr>
          <a:xfrm>
            <a:off x="311700" y="1631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Average RGB and YUV pixel intensity values</a:t>
            </a:r>
            <a:endParaRPr/>
          </a:p>
        </p:txBody>
      </p:sp>
      <p:sp>
        <p:nvSpPr>
          <p:cNvPr id="364" name="Google Shape;364;p4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365" name="Google Shape;365;p49"/>
          <p:cNvSpPr txBox="1"/>
          <p:nvPr/>
        </p:nvSpPr>
        <p:spPr>
          <a:xfrm>
            <a:off x="263500" y="4737250"/>
            <a:ext cx="8260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Evaluation of Convolutional Neural Networks Under Data Distribution Shifts</a:t>
            </a:r>
            <a:endParaRPr sz="800"/>
          </a:p>
        </p:txBody>
      </p:sp>
      <p:pic>
        <p:nvPicPr>
          <p:cNvPr id="366" name="Google Shape;366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100" y="1806851"/>
            <a:ext cx="8155200" cy="169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50"/>
          <p:cNvSpPr txBox="1"/>
          <p:nvPr>
            <p:ph type="title"/>
          </p:nvPr>
        </p:nvSpPr>
        <p:spPr>
          <a:xfrm>
            <a:off x="311700" y="1631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Distribution shift distance - RGB and YUV space </a:t>
            </a:r>
            <a:endParaRPr/>
          </a:p>
        </p:txBody>
      </p:sp>
      <p:sp>
        <p:nvSpPr>
          <p:cNvPr id="372" name="Google Shape;372;p5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373" name="Google Shape;373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550" y="883600"/>
            <a:ext cx="8308325" cy="176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7750" y="2721675"/>
            <a:ext cx="8448501" cy="1800750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50"/>
          <p:cNvSpPr txBox="1"/>
          <p:nvPr/>
        </p:nvSpPr>
        <p:spPr>
          <a:xfrm>
            <a:off x="634500" y="4522425"/>
            <a:ext cx="787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Distance between negative and positive shifts, Hirgb, higher is better, smaller otherwise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1"/>
          <p:cNvSpPr txBox="1"/>
          <p:nvPr>
            <p:ph type="title"/>
          </p:nvPr>
        </p:nvSpPr>
        <p:spPr>
          <a:xfrm>
            <a:off x="311700" y="1631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</a:t>
            </a:r>
            <a:r>
              <a:rPr lang="en"/>
              <a:t> - distance between first and every following frame </a:t>
            </a:r>
            <a:endParaRPr/>
          </a:p>
        </p:txBody>
      </p:sp>
      <p:sp>
        <p:nvSpPr>
          <p:cNvPr id="381" name="Google Shape;381;p5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382" name="Google Shape;382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550" y="883600"/>
            <a:ext cx="8308325" cy="176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2200" y="2952950"/>
            <a:ext cx="8285029" cy="1760975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p51"/>
          <p:cNvSpPr txBox="1"/>
          <p:nvPr/>
        </p:nvSpPr>
        <p:spPr>
          <a:xfrm>
            <a:off x="696075" y="2583875"/>
            <a:ext cx="787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Distance between negative and positive shifts, Hirgb, higher is better, smaller otherwise</a:t>
            </a:r>
            <a:endParaRPr/>
          </a:p>
        </p:txBody>
      </p:sp>
      <p:sp>
        <p:nvSpPr>
          <p:cNvPr id="385" name="Google Shape;385;p51"/>
          <p:cNvSpPr txBox="1"/>
          <p:nvPr/>
        </p:nvSpPr>
        <p:spPr>
          <a:xfrm>
            <a:off x="696075" y="4652700"/>
            <a:ext cx="787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</a:t>
            </a:r>
            <a:r>
              <a:rPr lang="en"/>
              <a:t>istance between first and every following frame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/>
          <p:nvPr>
            <p:ph type="title"/>
          </p:nvPr>
        </p:nvSpPr>
        <p:spPr>
          <a:xfrm>
            <a:off x="401400" y="1870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 sz="1800">
                <a:solidFill>
                  <a:schemeClr val="dk2"/>
                </a:solidFill>
              </a:rPr>
              <a:t>Evaluation of self-driving cars using CNNs in the rain</a:t>
            </a:r>
            <a:endParaRPr/>
          </a:p>
        </p:txBody>
      </p:sp>
      <p:sp>
        <p:nvSpPr>
          <p:cNvPr id="82" name="Google Shape;82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3" name="Google Shape;8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1400" y="685597"/>
            <a:ext cx="5777599" cy="2062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3148175"/>
            <a:ext cx="7753350" cy="16751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6"/>
          <p:cNvSpPr txBox="1"/>
          <p:nvPr/>
        </p:nvSpPr>
        <p:spPr>
          <a:xfrm>
            <a:off x="700750" y="2747975"/>
            <a:ext cx="7810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SD Sandbox PID steering </a:t>
            </a:r>
            <a:r>
              <a:rPr lang="en"/>
              <a:t>prediction</a:t>
            </a:r>
            <a:r>
              <a:rPr lang="en"/>
              <a:t> histogram for Generated Track </a:t>
            </a:r>
            <a:endParaRPr/>
          </a:p>
        </p:txBody>
      </p:sp>
      <p:sp>
        <p:nvSpPr>
          <p:cNvPr id="86" name="Google Shape;86;p16"/>
          <p:cNvSpPr txBox="1"/>
          <p:nvPr/>
        </p:nvSpPr>
        <p:spPr>
          <a:xfrm>
            <a:off x="700750" y="4743300"/>
            <a:ext cx="7810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SD Sandbox PID steering prediction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52"/>
          <p:cNvSpPr txBox="1"/>
          <p:nvPr>
            <p:ph type="title"/>
          </p:nvPr>
        </p:nvSpPr>
        <p:spPr>
          <a:xfrm>
            <a:off x="311700" y="1631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Safe Limits YUV space </a:t>
            </a:r>
            <a:endParaRPr/>
          </a:p>
        </p:txBody>
      </p:sp>
      <p:sp>
        <p:nvSpPr>
          <p:cNvPr id="391" name="Google Shape;391;p5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392" name="Google Shape;392;p52"/>
          <p:cNvSpPr txBox="1"/>
          <p:nvPr/>
        </p:nvSpPr>
        <p:spPr>
          <a:xfrm>
            <a:off x="263500" y="4737250"/>
            <a:ext cx="8260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Evaluation of Convolutional Neural Networks Under Data Distribution Shifts</a:t>
            </a:r>
            <a:endParaRPr sz="800"/>
          </a:p>
        </p:txBody>
      </p:sp>
      <p:pic>
        <p:nvPicPr>
          <p:cNvPr id="393" name="Google Shape;393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3500" y="2944036"/>
            <a:ext cx="8535499" cy="1777839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8400" y="937832"/>
            <a:ext cx="8520599" cy="18161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53"/>
          <p:cNvSpPr txBox="1"/>
          <p:nvPr>
            <p:ph type="title"/>
          </p:nvPr>
        </p:nvSpPr>
        <p:spPr>
          <a:xfrm>
            <a:off x="311700" y="1631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Safe Limits </a:t>
            </a:r>
            <a:endParaRPr/>
          </a:p>
        </p:txBody>
      </p:sp>
      <p:sp>
        <p:nvSpPr>
          <p:cNvPr id="400" name="Google Shape;400;p5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401" name="Google Shape;401;p53"/>
          <p:cNvSpPr txBox="1"/>
          <p:nvPr/>
        </p:nvSpPr>
        <p:spPr>
          <a:xfrm>
            <a:off x="263500" y="4737250"/>
            <a:ext cx="8260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Evaluation of Convolutional Neural Networks Under Data Distribution Shifts</a:t>
            </a:r>
            <a:endParaRPr sz="800"/>
          </a:p>
        </p:txBody>
      </p:sp>
      <p:pic>
        <p:nvPicPr>
          <p:cNvPr id="402" name="Google Shape;402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7775" y="1184413"/>
            <a:ext cx="6648450" cy="71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8200" y="2186613"/>
            <a:ext cx="7772400" cy="1990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54"/>
          <p:cNvSpPr txBox="1"/>
          <p:nvPr>
            <p:ph type="title"/>
          </p:nvPr>
        </p:nvSpPr>
        <p:spPr>
          <a:xfrm>
            <a:off x="311700" y="1631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Safe Limits </a:t>
            </a:r>
            <a:endParaRPr/>
          </a:p>
        </p:txBody>
      </p:sp>
      <p:sp>
        <p:nvSpPr>
          <p:cNvPr id="409" name="Google Shape;409;p54"/>
          <p:cNvSpPr txBox="1"/>
          <p:nvPr>
            <p:ph idx="1" type="body"/>
          </p:nvPr>
        </p:nvSpPr>
        <p:spPr>
          <a:xfrm>
            <a:off x="-96050" y="1028338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410" name="Google Shape;410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725" y="927100"/>
            <a:ext cx="8260799" cy="181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6725" y="2693826"/>
            <a:ext cx="8260800" cy="1750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55"/>
          <p:cNvSpPr txBox="1"/>
          <p:nvPr>
            <p:ph type="title"/>
          </p:nvPr>
        </p:nvSpPr>
        <p:spPr>
          <a:xfrm>
            <a:off x="311700" y="1631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Safe Limits </a:t>
            </a:r>
            <a:endParaRPr/>
          </a:p>
        </p:txBody>
      </p:sp>
      <p:sp>
        <p:nvSpPr>
          <p:cNvPr id="417" name="Google Shape;417;p55"/>
          <p:cNvSpPr txBox="1"/>
          <p:nvPr>
            <p:ph idx="1" type="body"/>
          </p:nvPr>
        </p:nvSpPr>
        <p:spPr>
          <a:xfrm>
            <a:off x="-96050" y="1028338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418" name="Google Shape;418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6200" y="3023135"/>
            <a:ext cx="5958599" cy="1526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1600" y="969801"/>
            <a:ext cx="8260800" cy="1750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56"/>
          <p:cNvSpPr txBox="1"/>
          <p:nvPr>
            <p:ph type="title"/>
          </p:nvPr>
        </p:nvSpPr>
        <p:spPr>
          <a:xfrm>
            <a:off x="311700" y="445025"/>
            <a:ext cx="8520600" cy="81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Evaluation of autonomous systems under data distribution shifts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" name="Google Shape;425;p56"/>
          <p:cNvSpPr txBox="1"/>
          <p:nvPr>
            <p:ph idx="1" type="body"/>
          </p:nvPr>
        </p:nvSpPr>
        <p:spPr>
          <a:xfrm>
            <a:off x="311700" y="1482475"/>
            <a:ext cx="8520600" cy="308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Conclusions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b="1" lang="en"/>
              <a:t>Network prediction accuracy changes as a result of data distribution shift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en"/>
              <a:t>Based on the training data distribution, testing data is safe to use up for distributions up to a defined distance from training data </a:t>
            </a:r>
            <a:endParaRPr b="1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2352"/>
              <a:buFont typeface="Arial"/>
              <a:buNone/>
            </a:pPr>
            <a:r>
              <a:rPr b="1" lang="en" sz="3400">
                <a:solidFill>
                  <a:schemeClr val="dk2"/>
                </a:solidFill>
              </a:rPr>
              <a:t>My OOD journey so far - 2019/2022</a:t>
            </a:r>
            <a:endParaRPr/>
          </a:p>
        </p:txBody>
      </p:sp>
      <p:sp>
        <p:nvSpPr>
          <p:cNvPr id="431" name="Google Shape;431;p57"/>
          <p:cNvSpPr txBox="1"/>
          <p:nvPr>
            <p:ph idx="1" type="body"/>
          </p:nvPr>
        </p:nvSpPr>
        <p:spPr>
          <a:xfrm>
            <a:off x="311700" y="1658700"/>
            <a:ext cx="8520600" cy="220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en"/>
              <a:t>Evaluation of self-driving cars using CNNs in the rain 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en"/>
              <a:t>3D Shape Estimation of Transparent Objects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en"/>
              <a:t>Evaluation of autonomous systems under data distribution shifts</a:t>
            </a:r>
            <a:endParaRPr b="1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58"/>
          <p:cNvSpPr txBox="1"/>
          <p:nvPr>
            <p:ph type="ctrTitle"/>
          </p:nvPr>
        </p:nvSpPr>
        <p:spPr>
          <a:xfrm>
            <a:off x="311700" y="560875"/>
            <a:ext cx="8520600" cy="7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360"/>
              <a:t>FRE mini-talks</a:t>
            </a:r>
            <a:endParaRPr sz="4360"/>
          </a:p>
        </p:txBody>
      </p:sp>
      <p:sp>
        <p:nvSpPr>
          <p:cNvPr id="437" name="Google Shape;437;p58"/>
          <p:cNvSpPr txBox="1"/>
          <p:nvPr>
            <p:ph idx="1" type="subTitle"/>
          </p:nvPr>
        </p:nvSpPr>
        <p:spPr>
          <a:xfrm>
            <a:off x="311700" y="15546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400"/>
              <a:t>My OOD journey so far - 2019/2022</a:t>
            </a:r>
            <a:endParaRPr b="1" sz="3400"/>
          </a:p>
        </p:txBody>
      </p:sp>
      <p:sp>
        <p:nvSpPr>
          <p:cNvPr id="438" name="Google Shape;438;p58"/>
          <p:cNvSpPr txBox="1"/>
          <p:nvPr>
            <p:ph idx="1" type="subTitle"/>
          </p:nvPr>
        </p:nvSpPr>
        <p:spPr>
          <a:xfrm>
            <a:off x="457200" y="2619375"/>
            <a:ext cx="8520600" cy="132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5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/>
              <a:t>Daniel Sikar - </a:t>
            </a:r>
            <a:r>
              <a:rPr b="1" lang="en" sz="2100" u="sng">
                <a:solidFill>
                  <a:schemeClr val="hlink"/>
                </a:solidFill>
                <a:hlinkClick r:id="rId3"/>
              </a:rPr>
              <a:t>daniel.sikar@city.ac.uk</a:t>
            </a:r>
            <a:r>
              <a:rPr b="1" lang="en" sz="2100"/>
              <a:t>, daniel.sikar@fujitsu.com</a:t>
            </a:r>
            <a:endParaRPr b="1" sz="2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/>
              <a:t>PhD Candidate City University of London</a:t>
            </a:r>
            <a:endParaRPr b="1" sz="2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/>
              <a:t>Robust Water Segmentation Researcher - Fujitsu Research of Europe</a:t>
            </a:r>
            <a:endParaRPr b="1" sz="2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</p:txBody>
      </p:sp>
      <p:sp>
        <p:nvSpPr>
          <p:cNvPr id="439" name="Google Shape;439;p58"/>
          <p:cNvSpPr txBox="1"/>
          <p:nvPr>
            <p:ph type="ctrTitle"/>
          </p:nvPr>
        </p:nvSpPr>
        <p:spPr>
          <a:xfrm>
            <a:off x="457200" y="3674900"/>
            <a:ext cx="8520600" cy="7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360"/>
              <a:t>Thanks for watching! Questions?</a:t>
            </a:r>
            <a:endParaRPr sz="436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b="1" lang="en" sz="1800">
                <a:solidFill>
                  <a:schemeClr val="dk2"/>
                </a:solidFill>
              </a:rPr>
              <a:t>Training dataset</a:t>
            </a:r>
            <a:r>
              <a:rPr lang="en" sz="1800">
                <a:solidFill>
                  <a:schemeClr val="dk2"/>
                </a:solidFill>
              </a:rPr>
              <a:t> - Evaluation of self-driving cars using CNNs in the rain</a:t>
            </a:r>
            <a:endParaRPr/>
          </a:p>
        </p:txBody>
      </p:sp>
      <p:sp>
        <p:nvSpPr>
          <p:cNvPr id="92" name="Google Shape;92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739"/>
              <a:t>871403</a:t>
            </a:r>
            <a:r>
              <a:rPr lang="en" sz="5739"/>
              <a:t> files in directory .</a:t>
            </a:r>
            <a:endParaRPr sz="5739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5739"/>
              <a:t>25562 files in directory ./roboRacingLeague</a:t>
            </a:r>
            <a:endParaRPr sz="5739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5739"/>
              <a:t>25795 files in directory ./log_sample</a:t>
            </a:r>
            <a:endParaRPr sz="5739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5739"/>
              <a:t>82245 files in directory ./warehouse</a:t>
            </a:r>
            <a:endParaRPr sz="5739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5739"/>
              <a:t>44496 files in directory ./quarantine</a:t>
            </a:r>
            <a:endParaRPr sz="5739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5739"/>
              <a:t>90842 files in directory ./smallLoop</a:t>
            </a:r>
            <a:endParaRPr sz="5739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5739"/>
              <a:t>516997 files in directory ./genRoad</a:t>
            </a:r>
            <a:endParaRPr sz="5739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5739"/>
              <a:t>16570 files in directory ./genTrack</a:t>
            </a:r>
            <a:endParaRPr sz="5739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5739"/>
              <a:t>68886 files in directory ./smallLoopingCourse</a:t>
            </a:r>
            <a:endParaRPr sz="5739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3" name="Google Shape;9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2625" y="1905425"/>
            <a:ext cx="3849850" cy="133265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7"/>
          <p:cNvSpPr txBox="1"/>
          <p:nvPr/>
        </p:nvSpPr>
        <p:spPr>
          <a:xfrm>
            <a:off x="4556900" y="3390850"/>
            <a:ext cx="3634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Generated Road PID steering angles histogram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8"/>
          <p:cNvSpPr txBox="1"/>
          <p:nvPr>
            <p:ph type="title"/>
          </p:nvPr>
        </p:nvSpPr>
        <p:spPr>
          <a:xfrm>
            <a:off x="311700" y="266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Pre-processing and augmentation at training time</a:t>
            </a:r>
            <a:endParaRPr/>
          </a:p>
        </p:txBody>
      </p:sp>
      <p:sp>
        <p:nvSpPr>
          <p:cNvPr id="100" name="Google Shape;100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/>
              <a:t> </a:t>
            </a:r>
            <a:endParaRPr b="1"/>
          </a:p>
        </p:txBody>
      </p:sp>
      <p:pic>
        <p:nvPicPr>
          <p:cNvPr id="101" name="Google Shape;10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0625" y="1148538"/>
            <a:ext cx="7541801" cy="2846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"/>
          <p:cNvSpPr txBox="1"/>
          <p:nvPr>
            <p:ph type="title"/>
          </p:nvPr>
        </p:nvSpPr>
        <p:spPr>
          <a:xfrm>
            <a:off x="311700" y="266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</a:t>
            </a:r>
            <a:endParaRPr/>
          </a:p>
        </p:txBody>
      </p:sp>
      <p:sp>
        <p:nvSpPr>
          <p:cNvPr id="107" name="Google Shape;107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/>
              <a:t> </a:t>
            </a:r>
            <a:endParaRPr b="1"/>
          </a:p>
        </p:txBody>
      </p:sp>
      <p:pic>
        <p:nvPicPr>
          <p:cNvPr id="108" name="Google Shape;10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400" y="969049"/>
            <a:ext cx="8199675" cy="212135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9"/>
          <p:cNvSpPr txBox="1"/>
          <p:nvPr/>
        </p:nvSpPr>
        <p:spPr>
          <a:xfrm>
            <a:off x="686775" y="3147625"/>
            <a:ext cx="221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</a:t>
            </a:r>
            <a:r>
              <a:rPr lang="en"/>
              <a:t>raining time: 4:06:55</a:t>
            </a:r>
            <a:endParaRPr/>
          </a:p>
        </p:txBody>
      </p:sp>
      <p:sp>
        <p:nvSpPr>
          <p:cNvPr id="110" name="Google Shape;110;p19"/>
          <p:cNvSpPr txBox="1"/>
          <p:nvPr/>
        </p:nvSpPr>
        <p:spPr>
          <a:xfrm>
            <a:off x="3519650" y="3147625"/>
            <a:ext cx="2654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</a:t>
            </a:r>
            <a:r>
              <a:rPr lang="en"/>
              <a:t>raining time: 0:05:25</a:t>
            </a:r>
            <a:endParaRPr/>
          </a:p>
        </p:txBody>
      </p:sp>
      <p:sp>
        <p:nvSpPr>
          <p:cNvPr id="111" name="Google Shape;111;p19"/>
          <p:cNvSpPr txBox="1"/>
          <p:nvPr/>
        </p:nvSpPr>
        <p:spPr>
          <a:xfrm>
            <a:off x="6223700" y="3147625"/>
            <a:ext cx="2031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</a:t>
            </a:r>
            <a:r>
              <a:rPr lang="en"/>
              <a:t>raining time: 16:08:01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0"/>
          <p:cNvSpPr txBox="1"/>
          <p:nvPr>
            <p:ph type="title"/>
          </p:nvPr>
        </p:nvSpPr>
        <p:spPr>
          <a:xfrm>
            <a:off x="311700" y="266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Added rain at evaluation time</a:t>
            </a:r>
            <a:endParaRPr/>
          </a:p>
        </p:txBody>
      </p:sp>
      <p:sp>
        <p:nvSpPr>
          <p:cNvPr id="117" name="Google Shape;117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/>
              <a:t> </a:t>
            </a:r>
            <a:endParaRPr b="1"/>
          </a:p>
        </p:txBody>
      </p:sp>
      <p:pic>
        <p:nvPicPr>
          <p:cNvPr id="118" name="Google Shape;11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3675" y="1152477"/>
            <a:ext cx="7511826" cy="2243475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0"/>
          <p:cNvSpPr txBox="1"/>
          <p:nvPr/>
        </p:nvSpPr>
        <p:spPr>
          <a:xfrm>
            <a:off x="840300" y="3710700"/>
            <a:ext cx="5923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 pre-processing minus augmentation (i.e. keep crop, resize, RGB to YUV) plus rain-like noise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1"/>
          <p:cNvSpPr txBox="1"/>
          <p:nvPr>
            <p:ph type="title"/>
          </p:nvPr>
        </p:nvSpPr>
        <p:spPr>
          <a:xfrm>
            <a:off x="311700" y="2027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 evaluation time</a:t>
            </a:r>
            <a:endParaRPr/>
          </a:p>
        </p:txBody>
      </p:sp>
      <p:sp>
        <p:nvSpPr>
          <p:cNvPr id="125" name="Google Shape;125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126" name="Google Shape;12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775425"/>
            <a:ext cx="6849550" cy="147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1838" y="2461601"/>
            <a:ext cx="8101523" cy="2175725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1"/>
          <p:cNvSpPr txBox="1"/>
          <p:nvPr/>
        </p:nvSpPr>
        <p:spPr>
          <a:xfrm>
            <a:off x="596950" y="2206450"/>
            <a:ext cx="393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Ground truth</a:t>
            </a:r>
            <a:endParaRPr/>
          </a:p>
        </p:txBody>
      </p:sp>
      <p:sp>
        <p:nvSpPr>
          <p:cNvPr id="129" name="Google Shape;129;p21"/>
          <p:cNvSpPr txBox="1"/>
          <p:nvPr/>
        </p:nvSpPr>
        <p:spPr>
          <a:xfrm>
            <a:off x="596950" y="4637325"/>
            <a:ext cx="702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Added rain at evaluation time - </a:t>
            </a:r>
            <a:r>
              <a:rPr lang="en">
                <a:solidFill>
                  <a:schemeClr val="dk1"/>
                </a:solidFill>
              </a:rPr>
              <a:t>https://youtu.be/sKyoke3IO84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